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8" r:id="rId3"/>
    <p:sldId id="259" r:id="rId4"/>
    <p:sldId id="257" r:id="rId5"/>
    <p:sldId id="260" r:id="rId6"/>
    <p:sldId id="265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Феруза Аркаева" initials="ФА" lastIdx="2" clrIdx="0">
    <p:extLst>
      <p:ext uri="{19B8F6BF-5375-455C-9EA6-DF929625EA0E}">
        <p15:presenceInfo xmlns:p15="http://schemas.microsoft.com/office/powerpoint/2012/main" xmlns="" userId="ee6af99f4d8e8bd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A24F"/>
    <a:srgbClr val="7CB9C6"/>
    <a:srgbClr val="015A00"/>
    <a:srgbClr val="B6833B"/>
    <a:srgbClr val="158DC6"/>
    <a:srgbClr val="005802"/>
    <a:srgbClr val="1F3709"/>
    <a:srgbClr val="BF6449"/>
    <a:srgbClr val="005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91" autoAdjust="0"/>
    <p:restoredTop sz="94660" autoAdjust="0"/>
  </p:normalViewPr>
  <p:slideViewPr>
    <p:cSldViewPr snapToGrid="0">
      <p:cViewPr varScale="1">
        <p:scale>
          <a:sx n="88" d="100"/>
          <a:sy n="88" d="100"/>
        </p:scale>
        <p:origin x="-120" y="-5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6" d="100"/>
          <a:sy n="66" d="100"/>
        </p:scale>
        <p:origin x="3252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F686E-C683-457B-95D5-48869078EF85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3B637-A3E3-431E-A4CE-DCC6952F5F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942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3B637-A3E3-431E-A4CE-DCC6952F5F1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792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3B637-A3E3-431E-A4CE-DCC6952F5F1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550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2B53A8-7D95-0531-B5CC-EECA7A6C6C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78A9C0C-929F-F3F9-68D6-A3D2D0CDEA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E92A50B-C625-9B2A-464D-2BA1D6127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A8E6-0AA9-4C90-A6DB-9D33A9260506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E07FFAB-4BA0-5F61-6C9B-8F5AE366E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7F4163B-4590-BB55-24BA-A94AFA14E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4698F-716A-4CB5-A001-F519523877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208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5C4BE0-F15F-9A1E-1636-DF5ADFB35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7AB18D1-053E-21DE-F32C-E9B1D771D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27BD95D-0B6E-1308-B2C8-2EBCD0221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A8E6-0AA9-4C90-A6DB-9D33A9260506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FD3D21C-F7F8-12CA-5E2F-E33FC83D4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0173B9-4AF0-FBA5-4E63-EE1BB0C7C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4698F-716A-4CB5-A001-F519523877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137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F967B4-DC78-8A47-7001-0687221C0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D4506AA-D933-800E-F0FD-25741D310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7C668FA-D1AB-648B-689C-D2D9B9778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A8E6-0AA9-4C90-A6DB-9D33A9260506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AC87EC9-FD67-1024-6E6B-75C90EA03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290AD8D-9A64-ACFA-8D15-97F500FBD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4698F-716A-4CB5-A001-F519523877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724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0FFBE9F-4A4F-0451-5A45-F225A3F3A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5D60FFC-3FB2-F0DB-7245-4FE19FCB95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83AF001-D34B-8657-597F-EC6D68B589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20802AD-13B9-A364-2A2C-10CEEBC9B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A8E6-0AA9-4C90-A6DB-9D33A9260506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ECE419B-0C4F-5FEF-4CDA-8040BBD33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9EF7984-D1A4-CF37-DCBE-237CCD5AD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4698F-716A-4CB5-A001-F519523877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35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EAEFED-BAD5-0013-0E20-5D6B941B3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D3A9CFB-863F-EF45-7AED-88E6351F5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E58BEC5-87FA-B697-FB39-D6548C4C2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8525914-0DB2-538E-CF69-DFCCC3576D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DA478D5-5BA2-B951-7133-BD2554395F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9A7C138D-CFC9-D590-E932-A06B85AC8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A8E6-0AA9-4C90-A6DB-9D33A9260506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8A4B96D-56DC-0ABD-6157-53ACD71D8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FF189BF8-8F42-1234-B727-D8395F593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4698F-716A-4CB5-A001-F519523877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624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4E6D41-8D7B-51DF-DEB8-7BD0D41F1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665B9E9-52AD-F44A-8093-7C87049D3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A8E6-0AA9-4C90-A6DB-9D33A9260506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59200DF3-5682-B5CB-61EA-519BEFB9C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915EE73C-BA90-43BC-18E4-5C4829365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4698F-716A-4CB5-A001-F519523877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72678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794540E-AB65-D1C0-D9C0-8CE8A33D1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A8E6-0AA9-4C90-A6DB-9D33A9260506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0A10970-CA3F-FE70-EDF7-4CB33D400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8ED3E2B-77CB-C7CE-517B-7308C20AC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4698F-716A-4CB5-A001-F519523877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498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BECC2A-7DCB-A1F7-D102-EEB9C5158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58E615-9BDB-52CE-A588-470CA0C96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2F963A2-F2E1-DFC6-1CFB-9C5FF4DFF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E170235-5911-A12A-8207-24B961FD1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A8E6-0AA9-4C90-A6DB-9D33A9260506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6C2076F-73F3-6C47-E478-A3D2293FC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F0EAECC-1338-2110-B5AE-1A9110E47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4698F-716A-4CB5-A001-F519523877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86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B4BBD7-51E1-9420-40F3-3659E8B32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4132AFD-7EB0-65C7-AC53-AFA8D298CB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9FE02A6-A566-0EF7-7ABC-F9661774C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1C5183C-2EDF-AB44-13F1-2634A0DAA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A8E6-0AA9-4C90-A6DB-9D33A9260506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B68E0B0-B9A9-F385-633A-572F47470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C30119C-60C7-C713-EF2A-BFEF5A202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4698F-716A-4CB5-A001-F519523877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3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7C5E7F6-F824-DF41-92F5-45542EE4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2D33605-516B-32C7-A3AF-20E0010B5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EEAE854-094A-6E36-FD33-6E4AE2802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A8E6-0AA9-4C90-A6DB-9D33A9260506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6CC0B68-DC91-46D5-189E-436BD671E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1BB3CB2-DA03-E02E-AE6A-E10696D9B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4698F-716A-4CB5-A001-F519523877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332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C1799805-0B50-7E73-BF35-1AB4946748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8F94361-FDBB-D6A3-25B0-CC71F1CD3A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9CDDBA7-7A6C-30F7-3282-51D82605A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A8E6-0AA9-4C90-A6DB-9D33A9260506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FA15806-2387-0FEF-FDFD-AB730C8D4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31A7CA1-EAC3-0BB4-07D8-D64A99712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4698F-716A-4CB5-A001-F519523877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409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F08A11-4205-7F33-96BE-FB5601C38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537537D-E0CD-39C4-E1E5-EDA110DDF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8189621-8BE8-744B-A714-EA0A20975F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5A8E6-0AA9-4C90-A6DB-9D33A9260506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8D9FC0F-D1A2-82B5-6976-C6C6432EA1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DB5BFAC-1A16-0C09-E687-D8291F771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4698F-716A-4CB5-A001-F519523877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407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hyperlink" Target="https://gorskigau.com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vk.com/centercareerggau" TargetMode="External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facultetus.ru/c/20307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FC2AE1B-B8C1-79B7-6CDA-ED9DE325E233}"/>
              </a:ext>
            </a:extLst>
          </p:cNvPr>
          <p:cNvSpPr/>
          <p:nvPr/>
        </p:nvSpPr>
        <p:spPr>
          <a:xfrm>
            <a:off x="355599" y="1188035"/>
            <a:ext cx="732106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Cambria" panose="02040503050406030204" pitchFamily="18" charset="0"/>
                <a:cs typeface="Leelawadee UI Semilight" panose="020B0402040204020203" pitchFamily="34" charset="-34"/>
              </a:rPr>
              <a:t>ЦЕНТР КАРЬЕРЫ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Cambria" panose="02040503050406030204" pitchFamily="18" charset="0"/>
                <a:cs typeface="Leelawadee UI Semilight" panose="020B0402040204020203" pitchFamily="34" charset="-34"/>
              </a:rPr>
              <a:t>ГОРСКОГО ГАУ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D0467D9-CD4A-A18E-4924-366B31C57413}"/>
              </a:ext>
            </a:extLst>
          </p:cNvPr>
          <p:cNvSpPr/>
          <p:nvPr/>
        </p:nvSpPr>
        <p:spPr>
          <a:xfrm>
            <a:off x="0" y="0"/>
            <a:ext cx="355600" cy="711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bliqueTopRight"/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A83E827-2A26-8747-7AFB-6425B8872FA6}"/>
              </a:ext>
            </a:extLst>
          </p:cNvPr>
          <p:cNvSpPr txBox="1"/>
          <p:nvPr/>
        </p:nvSpPr>
        <p:spPr>
          <a:xfrm>
            <a:off x="841550" y="3253232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«Да здравствует разум!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Да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скроется тьма!»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A84371DB-8E4E-9F6D-91CC-25A7436A33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1" t="19548" r="17975" b="20285"/>
          <a:stretch/>
        </p:blipFill>
        <p:spPr>
          <a:xfrm>
            <a:off x="7370284" y="931686"/>
            <a:ext cx="4500004" cy="420637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98713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1FDF5B4-A058-4B16-33E6-6BB44ACF1356}"/>
              </a:ext>
            </a:extLst>
          </p:cNvPr>
          <p:cNvSpPr txBox="1"/>
          <p:nvPr/>
        </p:nvSpPr>
        <p:spPr>
          <a:xfrm>
            <a:off x="114632" y="1338450"/>
            <a:ext cx="58650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является одним из </a:t>
            </a:r>
            <a:endParaRPr lang="en-US" sz="2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старейших государственных вузов страны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 сложившимися традициями </a:t>
            </a:r>
            <a:endParaRPr lang="en-US" sz="2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богатой инфраструктурой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4671510-E33E-BF20-A095-737686799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2429" y="370673"/>
            <a:ext cx="6484939" cy="61353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5932B0F-FE0C-9819-102F-45747F3EC882}"/>
              </a:ext>
            </a:extLst>
          </p:cNvPr>
          <p:cNvSpPr txBox="1"/>
          <p:nvPr/>
        </p:nvSpPr>
        <p:spPr>
          <a:xfrm>
            <a:off x="121186" y="370673"/>
            <a:ext cx="572276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400" b="1" i="0" u="none" strike="noStrike" cap="none" spc="0" normalizeH="0" baseline="0">
                <a:ln w="0"/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mbria" panose="02040503050406030204" pitchFamily="18" charset="0"/>
                <a:cs typeface="Leelawadee UI Semilight" panose="020B0402040204020203" pitchFamily="34" charset="-34"/>
              </a:defRPr>
            </a:lvl1pPr>
          </a:lstStyle>
          <a:p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ГОРСКИЙ ГАУ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E9B4BCD-A24C-07E7-566F-6B97498315B7}"/>
              </a:ext>
            </a:extLst>
          </p:cNvPr>
          <p:cNvSpPr txBox="1"/>
          <p:nvPr/>
        </p:nvSpPr>
        <p:spPr>
          <a:xfrm>
            <a:off x="-998057" y="5696816"/>
            <a:ext cx="5410200" cy="4247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400" i="1">
                <a:latin typeface="+mj-lt"/>
                <a:ea typeface="+mj-ea"/>
                <a:cs typeface="+mj-cs"/>
              </a:defRPr>
            </a:lvl1pPr>
          </a:lstStyle>
          <a:p>
            <a:endParaRPr lang="ru-RU" b="1" i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737A24D-FE1B-2F98-4044-7F7908D18EC0}"/>
              </a:ext>
            </a:extLst>
          </p:cNvPr>
          <p:cNvSpPr txBox="1"/>
          <p:nvPr/>
        </p:nvSpPr>
        <p:spPr>
          <a:xfrm>
            <a:off x="-3026166" y="4676766"/>
            <a:ext cx="8155304" cy="4247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400" i="1">
                <a:latin typeface="+mj-lt"/>
                <a:ea typeface="+mj-ea"/>
                <a:cs typeface="+mj-cs"/>
              </a:defRPr>
            </a:lvl1pPr>
          </a:lstStyle>
          <a:p>
            <a:endParaRPr lang="ru-RU" b="1" i="0" dirty="0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21FB3B21-591F-883B-56FB-0144D9AEA59D}"/>
              </a:ext>
            </a:extLst>
          </p:cNvPr>
          <p:cNvSpPr/>
          <p:nvPr/>
        </p:nvSpPr>
        <p:spPr>
          <a:xfrm>
            <a:off x="320660" y="3349709"/>
            <a:ext cx="3923885" cy="73173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Студентов 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5000</a:t>
            </a:r>
            <a:endParaRPr lang="ru-RU" sz="2800" b="1" dirty="0">
              <a:solidFill>
                <a:schemeClr val="accent6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C995FFD-0B4F-184D-BFCA-0441D705242D}"/>
              </a:ext>
            </a:extLst>
          </p:cNvPr>
          <p:cNvSpPr txBox="1"/>
          <p:nvPr/>
        </p:nvSpPr>
        <p:spPr>
          <a:xfrm>
            <a:off x="443497" y="3429000"/>
            <a:ext cx="6223634" cy="5827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400" i="1"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i="0" dirty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741A7921-A867-CD6F-30CF-A330FC986423}"/>
              </a:ext>
            </a:extLst>
          </p:cNvPr>
          <p:cNvSpPr/>
          <p:nvPr/>
        </p:nvSpPr>
        <p:spPr>
          <a:xfrm>
            <a:off x="327208" y="5447421"/>
            <a:ext cx="5652487" cy="86964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Направлений подготовки </a:t>
            </a:r>
            <a:r>
              <a:rPr lang="en-US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</a:t>
            </a:r>
            <a:endParaRPr lang="ru-RU" sz="2800" b="1" dirty="0">
              <a:solidFill>
                <a:schemeClr val="accent6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EDD46C44-6208-3218-4D22-F5AB4B2459B0}"/>
              </a:ext>
            </a:extLst>
          </p:cNvPr>
          <p:cNvSpPr/>
          <p:nvPr/>
        </p:nvSpPr>
        <p:spPr>
          <a:xfrm>
            <a:off x="320660" y="4316668"/>
            <a:ext cx="4377070" cy="89553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Мероприятий 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2000</a:t>
            </a:r>
          </a:p>
        </p:txBody>
      </p:sp>
    </p:spTree>
    <p:extLst>
      <p:ext uri="{BB962C8B-B14F-4D97-AF65-F5344CB8AC3E}">
        <p14:creationId xmlns:p14="http://schemas.microsoft.com/office/powerpoint/2010/main" val="1050552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A86E546-E368-E4F8-512B-C7E1360F3A16}"/>
              </a:ext>
            </a:extLst>
          </p:cNvPr>
          <p:cNvSpPr txBox="1"/>
          <p:nvPr/>
        </p:nvSpPr>
        <p:spPr>
          <a:xfrm>
            <a:off x="264405" y="1514795"/>
            <a:ext cx="1175173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активно включены в генерацию образовательного контента, информации, грантовую деятельность;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приобретают компетенции, в том числе, цифровые, для трудоустройства в условиях современной глобальной экономики;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могут получать дополнительную квалификацию одновременно с основной;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имеют максимальный образовательный и карьерный выбор, обеспеченный новой моделью обучения с использованием онлайн-курсов ведущих вузов России и мира, цифровыми портфолио и сертификатами;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получают практическую подготовку на собственных производственных площадках;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проходят практику в лучших организациях профессиональных отраслей;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имеют разнообразные возможности для развития талантов: в научной деятельности, спорте, творчестве, молодёжных инициативах;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имеют доступ к обучению в университете и карьерное сопровождение в течение всей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жизни.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780EA75-E424-41F0-C2D2-8B4CB44302D5}"/>
              </a:ext>
            </a:extLst>
          </p:cNvPr>
          <p:cNvSpPr txBox="1"/>
          <p:nvPr/>
        </p:nvSpPr>
        <p:spPr>
          <a:xfrm>
            <a:off x="418641" y="220168"/>
            <a:ext cx="72380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  <a:ea typeface="Cambria" panose="02040503050406030204" pitchFamily="18" charset="0"/>
                <a:cs typeface="Leelawadee UI Semilight" panose="020B0402040204020203" pitchFamily="34" charset="-34"/>
              </a:rPr>
              <a:t>НАШИ СТУДЕНТЫ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39B7A7F9-D600-AB7A-7D50-C2583FC0F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200" y="4963886"/>
            <a:ext cx="2209800" cy="1894114"/>
          </a:xfrm>
          <a:prstGeom prst="rect">
            <a:avLst/>
          </a:prstGeom>
        </p:spPr>
      </p:pic>
      <p:pic>
        <p:nvPicPr>
          <p:cNvPr id="24" name="Рисунок 23">
            <a:hlinkClick r:id="rId4"/>
            <a:extLst>
              <a:ext uri="{FF2B5EF4-FFF2-40B4-BE49-F238E27FC236}">
                <a16:creationId xmlns:a16="http://schemas.microsoft.com/office/drawing/2014/main" xmlns="" id="{BD4B8631-FFB7-FC8F-9D89-D6E3A451C6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046" y="4792337"/>
            <a:ext cx="1751682" cy="163692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D2E6C4DB-F217-2420-845A-5DF67587DD8E}"/>
              </a:ext>
            </a:extLst>
          </p:cNvPr>
          <p:cNvSpPr txBox="1"/>
          <p:nvPr/>
        </p:nvSpPr>
        <p:spPr>
          <a:xfrm>
            <a:off x="2610998" y="5437221"/>
            <a:ext cx="33506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*</a:t>
            </a:r>
            <a:r>
              <a:rPr lang="ru-RU" sz="1200" i="1" dirty="0"/>
              <a:t>с более подробной информацией</a:t>
            </a:r>
          </a:p>
          <a:p>
            <a:r>
              <a:rPr lang="ru-RU" sz="1200" i="1" dirty="0"/>
              <a:t>о нашем Университете можете познакомиться, </a:t>
            </a:r>
          </a:p>
          <a:p>
            <a:r>
              <a:rPr lang="ru-RU" sz="1200" i="1" dirty="0"/>
              <a:t>перейдя по</a:t>
            </a:r>
            <a:r>
              <a:rPr lang="en-US" sz="1200" i="1" dirty="0"/>
              <a:t> QR-</a:t>
            </a:r>
            <a:r>
              <a:rPr lang="ru-RU" sz="1200" i="1" dirty="0"/>
              <a:t>коду </a:t>
            </a:r>
            <a:r>
              <a:rPr lang="ru-RU" sz="1200" i="1" dirty="0">
                <a:sym typeface="Wingdings" panose="05000000000000000000" pitchFamily="2" charset="2"/>
              </a:rPr>
              <a:t>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1309663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4CEFE86-7EE6-6BBF-93E1-7BE993B5BEA5}"/>
              </a:ext>
            </a:extLst>
          </p:cNvPr>
          <p:cNvSpPr txBox="1"/>
          <p:nvPr/>
        </p:nvSpPr>
        <p:spPr>
          <a:xfrm>
            <a:off x="-262890" y="144625"/>
            <a:ext cx="125387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latin typeface="Arial Black" panose="020B0A04020102020204" pitchFamily="34" charset="0"/>
                <a:ea typeface="Cambria" panose="02040503050406030204" pitchFamily="18" charset="0"/>
                <a:cs typeface="Leelawadee UI Semilight" panose="020B0402040204020203" pitchFamily="34" charset="-34"/>
              </a:rPr>
              <a:t>НАПРАВЛЕНИЯ  ДЕЯТЕЛЬНОСТИ</a:t>
            </a:r>
          </a:p>
          <a:p>
            <a:pPr algn="ctr"/>
            <a:r>
              <a:rPr lang="ru-RU" sz="4800" b="1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latin typeface="Arial Black" panose="020B0A04020102020204" pitchFamily="34" charset="0"/>
                <a:ea typeface="Cambria" panose="02040503050406030204" pitchFamily="18" charset="0"/>
                <a:cs typeface="Leelawadee UI Semilight" panose="020B0402040204020203" pitchFamily="34" charset="-34"/>
              </a:rPr>
              <a:t>ЦЕНТРА КАРЬЕРЫ ГОРСКОГО ГАУ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98CCF65B-932D-7BC3-7CD3-58F30A0249AB}"/>
              </a:ext>
            </a:extLst>
          </p:cNvPr>
          <p:cNvSpPr/>
          <p:nvPr/>
        </p:nvSpPr>
        <p:spPr>
          <a:xfrm>
            <a:off x="4234543" y="2515128"/>
            <a:ext cx="1453662" cy="13598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3F4A748D-969B-C86A-6745-3440C9B25270}"/>
              </a:ext>
            </a:extLst>
          </p:cNvPr>
          <p:cNvSpPr/>
          <p:nvPr/>
        </p:nvSpPr>
        <p:spPr>
          <a:xfrm>
            <a:off x="4234543" y="3942082"/>
            <a:ext cx="1453662" cy="13598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2A65E2DF-27E7-DB34-1A8F-77707DADA423}"/>
              </a:ext>
            </a:extLst>
          </p:cNvPr>
          <p:cNvSpPr/>
          <p:nvPr/>
        </p:nvSpPr>
        <p:spPr>
          <a:xfrm>
            <a:off x="6705600" y="3875005"/>
            <a:ext cx="1453662" cy="13598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31643382-AD67-FD01-036B-A606EA2C07D0}"/>
              </a:ext>
            </a:extLst>
          </p:cNvPr>
          <p:cNvSpPr/>
          <p:nvPr/>
        </p:nvSpPr>
        <p:spPr>
          <a:xfrm>
            <a:off x="6585857" y="2447851"/>
            <a:ext cx="1453662" cy="13598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D36BFAA5-BAE5-82F3-47EA-C704C0EE603D}"/>
              </a:ext>
            </a:extLst>
          </p:cNvPr>
          <p:cNvSpPr txBox="1"/>
          <p:nvPr/>
        </p:nvSpPr>
        <p:spPr>
          <a:xfrm>
            <a:off x="744414" y="1961232"/>
            <a:ext cx="2129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>
              <a:buFont typeface="Arial" panose="020B0604020202020204" pitchFamily="34" charset="0"/>
              <a:buChar char="•"/>
              <a:defRPr sz="140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indent="0">
              <a:buNone/>
            </a:pP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</a:rPr>
              <a:t>СТУДЕНТЫ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0BD3D5DB-4A9D-6EA0-9DCF-E37B367F48D5}"/>
              </a:ext>
            </a:extLst>
          </p:cNvPr>
          <p:cNvSpPr txBox="1"/>
          <p:nvPr/>
        </p:nvSpPr>
        <p:spPr>
          <a:xfrm>
            <a:off x="326571" y="2699100"/>
            <a:ext cx="390797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>
              <a:buFont typeface="Arial" panose="020B0604020202020204" pitchFamily="34" charset="0"/>
              <a:buChar char="•"/>
              <a:defRPr sz="140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b="1" dirty="0"/>
              <a:t>Информационное сопровождение</a:t>
            </a:r>
          </a:p>
          <a:p>
            <a:r>
              <a:rPr lang="ru-RU" b="1" dirty="0"/>
              <a:t>Профориентационное, карьерное консультирование</a:t>
            </a:r>
          </a:p>
          <a:p>
            <a:r>
              <a:rPr lang="ru-RU" b="1" dirty="0"/>
              <a:t>Тренинги и мастер классы</a:t>
            </a:r>
          </a:p>
          <a:p>
            <a:r>
              <a:rPr lang="ru-RU" b="1" dirty="0"/>
              <a:t>Временная занятость</a:t>
            </a:r>
          </a:p>
          <a:p>
            <a:r>
              <a:rPr lang="ru-RU" b="1" dirty="0"/>
              <a:t>Стажировки и практики</a:t>
            </a: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xmlns="" id="{0E54A109-BA0A-F448-5A49-36B455BD78A5}"/>
              </a:ext>
            </a:extLst>
          </p:cNvPr>
          <p:cNvCxnSpPr>
            <a:cxnSpLocks/>
          </p:cNvCxnSpPr>
          <p:nvPr/>
        </p:nvCxnSpPr>
        <p:spPr>
          <a:xfrm>
            <a:off x="744415" y="2411593"/>
            <a:ext cx="226255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xmlns="" id="{EDFC7953-EAA8-B20D-7FE4-F78525C7AA1A}"/>
              </a:ext>
            </a:extLst>
          </p:cNvPr>
          <p:cNvCxnSpPr/>
          <p:nvPr/>
        </p:nvCxnSpPr>
        <p:spPr>
          <a:xfrm>
            <a:off x="3006969" y="2411593"/>
            <a:ext cx="1512277" cy="6595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xmlns="" id="{17F8B6E4-42C1-CC13-CF04-615C31562DC3}"/>
              </a:ext>
            </a:extLst>
          </p:cNvPr>
          <p:cNvCxnSpPr/>
          <p:nvPr/>
        </p:nvCxnSpPr>
        <p:spPr>
          <a:xfrm flipH="1">
            <a:off x="3537857" y="4618270"/>
            <a:ext cx="867508" cy="2168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34F50C8F-D615-D3A2-0B2D-CD84D49B34DE}"/>
              </a:ext>
            </a:extLst>
          </p:cNvPr>
          <p:cNvCxnSpPr/>
          <p:nvPr/>
        </p:nvCxnSpPr>
        <p:spPr>
          <a:xfrm flipH="1">
            <a:off x="712597" y="4835116"/>
            <a:ext cx="28252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E415292C-86DF-7AF2-8E72-05326828AB2D}"/>
              </a:ext>
            </a:extLst>
          </p:cNvPr>
          <p:cNvSpPr txBox="1"/>
          <p:nvPr/>
        </p:nvSpPr>
        <p:spPr>
          <a:xfrm>
            <a:off x="744414" y="4312002"/>
            <a:ext cx="27934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1800" b="1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ФАКУЛЬТЕТЫ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6EA1CD65-E719-EB6E-8997-9E981F162C7D}"/>
              </a:ext>
            </a:extLst>
          </p:cNvPr>
          <p:cNvSpPr txBox="1"/>
          <p:nvPr/>
        </p:nvSpPr>
        <p:spPr>
          <a:xfrm>
            <a:off x="308149" y="4985123"/>
            <a:ext cx="40972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>
              <a:buFont typeface="Arial" panose="020B0604020202020204" pitchFamily="34" charset="0"/>
              <a:buChar char="•"/>
              <a:defRPr sz="140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b="1" dirty="0"/>
              <a:t>Мониторинг занятости выпускников</a:t>
            </a:r>
          </a:p>
          <a:p>
            <a:r>
              <a:rPr lang="ru-RU" b="1" dirty="0"/>
              <a:t>Документальное и информационное сопровождение взаимодействия с работодателями</a:t>
            </a: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xmlns="" id="{DD483CF3-C8F2-9F86-6205-61D1F7A6068C}"/>
              </a:ext>
            </a:extLst>
          </p:cNvPr>
          <p:cNvCxnSpPr/>
          <p:nvPr/>
        </p:nvCxnSpPr>
        <p:spPr>
          <a:xfrm flipV="1">
            <a:off x="7690339" y="2686878"/>
            <a:ext cx="937846" cy="3399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xmlns="" id="{E0232062-A78D-9D9E-1565-AA33A488DD94}"/>
              </a:ext>
            </a:extLst>
          </p:cNvPr>
          <p:cNvCxnSpPr/>
          <p:nvPr/>
        </p:nvCxnSpPr>
        <p:spPr>
          <a:xfrm>
            <a:off x="8628185" y="2686878"/>
            <a:ext cx="298938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2B7679F1-9707-26BF-D27D-D2D77967FCB4}"/>
              </a:ext>
            </a:extLst>
          </p:cNvPr>
          <p:cNvSpPr txBox="1"/>
          <p:nvPr/>
        </p:nvSpPr>
        <p:spPr>
          <a:xfrm>
            <a:off x="8862647" y="2177835"/>
            <a:ext cx="27549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ВЫПУСКНИКИ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085E5EE2-357B-06C3-1AE9-3BFFEDEA6349}"/>
              </a:ext>
            </a:extLst>
          </p:cNvPr>
          <p:cNvSpPr txBox="1"/>
          <p:nvPr/>
        </p:nvSpPr>
        <p:spPr>
          <a:xfrm>
            <a:off x="8408376" y="2806553"/>
            <a:ext cx="3399691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>
              <a:buFont typeface="Arial" panose="020B0604020202020204" pitchFamily="34" charset="0"/>
              <a:buChar char="•"/>
              <a:defRPr sz="1400" i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Содействие в поиске вакансий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Информирование о спросе и предложении на рынке труда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Профориентационное, карьерное консультирование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Информационное сопровождение</a:t>
            </a:r>
          </a:p>
        </p:txBody>
      </p: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xmlns="" id="{89B7BB72-3DA6-D503-C041-EDE7287C0CF1}"/>
              </a:ext>
            </a:extLst>
          </p:cNvPr>
          <p:cNvCxnSpPr/>
          <p:nvPr/>
        </p:nvCxnSpPr>
        <p:spPr>
          <a:xfrm>
            <a:off x="7853689" y="4617736"/>
            <a:ext cx="1008958" cy="3399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2A369CEB-6503-DD36-F6C9-31695C114164}"/>
              </a:ext>
            </a:extLst>
          </p:cNvPr>
          <p:cNvCxnSpPr/>
          <p:nvPr/>
        </p:nvCxnSpPr>
        <p:spPr>
          <a:xfrm>
            <a:off x="8862647" y="4957706"/>
            <a:ext cx="275492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8A1B8089-6816-AB3E-3257-E38306A56730}"/>
              </a:ext>
            </a:extLst>
          </p:cNvPr>
          <p:cNvSpPr txBox="1"/>
          <p:nvPr/>
        </p:nvSpPr>
        <p:spPr>
          <a:xfrm>
            <a:off x="8862647" y="4465784"/>
            <a:ext cx="27549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sz="1800" b="1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РАБОТОДАТЕЛИ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418BFF3C-DA18-3A06-704E-79DED03DBE20}"/>
              </a:ext>
            </a:extLst>
          </p:cNvPr>
          <p:cNvSpPr txBox="1"/>
          <p:nvPr/>
        </p:nvSpPr>
        <p:spPr>
          <a:xfrm>
            <a:off x="8499408" y="5092844"/>
            <a:ext cx="34814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>
              <a:buFont typeface="Arial" panose="020B0604020202020204" pitchFamily="34" charset="0"/>
              <a:buChar char="•"/>
              <a:defRPr sz="1400" i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Проведение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презентаций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компаний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Подбор персонала</a:t>
            </a:r>
          </a:p>
        </p:txBody>
      </p:sp>
    </p:spTree>
    <p:extLst>
      <p:ext uri="{BB962C8B-B14F-4D97-AF65-F5344CB8AC3E}">
        <p14:creationId xmlns:p14="http://schemas.microsoft.com/office/powerpoint/2010/main" val="3122474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A49E1CFC-1F8D-A637-3DAA-B81164529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1092" y="4114549"/>
            <a:ext cx="2668836" cy="2668836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8236080-4B47-2F8F-DAF6-2377F8E543B3}"/>
              </a:ext>
            </a:extLst>
          </p:cNvPr>
          <p:cNvSpPr txBox="1"/>
          <p:nvPr/>
        </p:nvSpPr>
        <p:spPr>
          <a:xfrm>
            <a:off x="119743" y="244839"/>
            <a:ext cx="119742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>
                <a:ln w="0"/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Cambria" panose="02040503050406030204" pitchFamily="18" charset="0"/>
                <a:cs typeface="Leelawadee UI Semilight" panose="020B0402040204020203" pitchFamily="34" charset="-34"/>
              </a:rPr>
              <a:t>ЦЕНТР КАРЬЕРЫ </a:t>
            </a:r>
            <a:r>
              <a:rPr lang="ru-RU" sz="4000" b="1" dirty="0" smtClean="0">
                <a:ln w="0"/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Cambria" panose="02040503050406030204" pitchFamily="18" charset="0"/>
                <a:cs typeface="Leelawadee UI Semilight" panose="020B0402040204020203" pitchFamily="34" charset="-34"/>
              </a:rPr>
              <a:t>ГОРСКОГО </a:t>
            </a:r>
            <a:r>
              <a:rPr lang="ru-RU" sz="4000" b="1" dirty="0">
                <a:ln w="0"/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Cambria" panose="02040503050406030204" pitchFamily="18" charset="0"/>
                <a:cs typeface="Leelawadee UI Semilight" panose="020B0402040204020203" pitchFamily="34" charset="-34"/>
              </a:rPr>
              <a:t>ГАУ</a:t>
            </a:r>
          </a:p>
          <a:p>
            <a:pPr algn="ctr">
              <a:defRPr/>
            </a:pPr>
            <a:r>
              <a:rPr lang="ru-RU" sz="4000" b="1" dirty="0">
                <a:ln w="0"/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Cambria" panose="02040503050406030204" pitchFamily="18" charset="0"/>
                <a:cs typeface="Leelawadee UI Semilight" panose="020B0402040204020203" pitchFamily="34" charset="-34"/>
              </a:rPr>
              <a:t>ДЛЯ НАШИХ ПАРТНЁРОВ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E2BDAB6-05C5-9C70-62EE-54B0BA6059B2}"/>
              </a:ext>
            </a:extLst>
          </p:cNvPr>
          <p:cNvSpPr txBox="1"/>
          <p:nvPr/>
        </p:nvSpPr>
        <p:spPr>
          <a:xfrm>
            <a:off x="280930" y="1857260"/>
            <a:ext cx="3975253" cy="8703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Отбор кандидатов по запросу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747EEC5-F0C2-E40C-C250-5C8D2115FD79}"/>
              </a:ext>
            </a:extLst>
          </p:cNvPr>
          <p:cNvSpPr txBox="1"/>
          <p:nvPr/>
        </p:nvSpPr>
        <p:spPr>
          <a:xfrm>
            <a:off x="266240" y="5233589"/>
            <a:ext cx="3997287" cy="7450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Приём студентов на практику/стажировку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65C3C72-B0D9-F46C-61D3-3BFF066D5BA3}"/>
              </a:ext>
            </a:extLst>
          </p:cNvPr>
          <p:cNvSpPr txBox="1"/>
          <p:nvPr/>
        </p:nvSpPr>
        <p:spPr>
          <a:xfrm>
            <a:off x="4401238" y="2390661"/>
            <a:ext cx="7524521" cy="149887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Массовые профориентационные мероприятия в стенах Горского ГАУ, направленные на знакомство и взаимодействие с компанией-работодателем и студентами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DE0A37E-92F9-ECC6-00CB-03ABF469AC90}"/>
              </a:ext>
            </a:extLst>
          </p:cNvPr>
          <p:cNvSpPr txBox="1"/>
          <p:nvPr/>
        </p:nvSpPr>
        <p:spPr>
          <a:xfrm>
            <a:off x="266241" y="4372275"/>
            <a:ext cx="3989942" cy="8613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Экскурсии, поездки, тематические встречи на территории работодателя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2BD7F13-77DA-5810-DB6C-B725EF22D6E5}"/>
              </a:ext>
            </a:extLst>
          </p:cNvPr>
          <p:cNvSpPr txBox="1"/>
          <p:nvPr/>
        </p:nvSpPr>
        <p:spPr>
          <a:xfrm>
            <a:off x="266241" y="2732987"/>
            <a:ext cx="3989942" cy="8703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Встреча представителей компаний с целевой аудиторией молодых специалистов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A5FBF7C-476B-8F61-1CC2-C0127B8857E0}"/>
              </a:ext>
            </a:extLst>
          </p:cNvPr>
          <p:cNvSpPr txBox="1"/>
          <p:nvPr/>
        </p:nvSpPr>
        <p:spPr>
          <a:xfrm>
            <a:off x="273585" y="3603321"/>
            <a:ext cx="3989942" cy="7588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Открытие совместных базовых кафедр и лабораторий</a:t>
            </a:r>
          </a:p>
        </p:txBody>
      </p:sp>
    </p:spTree>
    <p:extLst>
      <p:ext uri="{BB962C8B-B14F-4D97-AF65-F5344CB8AC3E}">
        <p14:creationId xmlns:p14="http://schemas.microsoft.com/office/powerpoint/2010/main" val="1325617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8236080-4B47-2F8F-DAF6-2377F8E543B3}"/>
              </a:ext>
            </a:extLst>
          </p:cNvPr>
          <p:cNvSpPr txBox="1"/>
          <p:nvPr/>
        </p:nvSpPr>
        <p:spPr>
          <a:xfrm>
            <a:off x="275422" y="145432"/>
            <a:ext cx="11479576" cy="175432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dirty="0">
                <a:ln w="0"/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  <a:ea typeface="Cambria" panose="02040503050406030204" pitchFamily="18" charset="0"/>
                <a:cs typeface="Leelawadee UI Semilight" panose="020B0402040204020203" pitchFamily="34" charset="-34"/>
              </a:rPr>
              <a:t>ЦЕНТР КАРЬЕРЫ </a:t>
            </a:r>
          </a:p>
          <a:p>
            <a:pPr algn="ctr">
              <a:defRPr/>
            </a:pPr>
            <a:r>
              <a:rPr lang="ru-RU" sz="3600" dirty="0">
                <a:ln w="0"/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  <a:ea typeface="Cambria" panose="02040503050406030204" pitchFamily="18" charset="0"/>
                <a:cs typeface="Leelawadee UI Semilight" panose="020B0402040204020203" pitchFamily="34" charset="-34"/>
              </a:rPr>
              <a:t>ГОРСКОГО ГАУ</a:t>
            </a:r>
          </a:p>
          <a:p>
            <a:pPr algn="ctr">
              <a:defRPr/>
            </a:pPr>
            <a:r>
              <a:rPr lang="ru-RU" sz="3600" dirty="0">
                <a:ln w="0"/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  <a:ea typeface="Cambria" panose="02040503050406030204" pitchFamily="18" charset="0"/>
                <a:cs typeface="Leelawadee UI Semilight" panose="020B0402040204020203" pitchFamily="34" charset="-34"/>
              </a:rPr>
              <a:t>ДЛЯ НАШИХ ПАРТНЁРОВ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CF69A3A-66A1-E7D1-0E0B-A1CDD8059713}"/>
              </a:ext>
            </a:extLst>
          </p:cNvPr>
          <p:cNvSpPr txBox="1"/>
          <p:nvPr/>
        </p:nvSpPr>
        <p:spPr>
          <a:xfrm>
            <a:off x="137161" y="2433296"/>
            <a:ext cx="11944350" cy="14465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400" i="1" dirty="0">
                <a:ln w="0"/>
                <a:solidFill>
                  <a:srgbClr val="DAA24F"/>
                </a:solidFill>
                <a:latin typeface="Arial Black" panose="020B0A04020102020204" pitchFamily="34" charset="0"/>
                <a:ea typeface="Cambria" panose="02040503050406030204" pitchFamily="18" charset="0"/>
                <a:cs typeface="Leelawadee UI Semilight" panose="020B0402040204020203" pitchFamily="34" charset="-34"/>
              </a:rPr>
              <a:t>КАКИЕ ЗАДАЧИ МЫ МОЖЕМ РЕШИТЬ?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1AA6D302-322E-900C-8217-532738737D9F}"/>
              </a:ext>
            </a:extLst>
          </p:cNvPr>
          <p:cNvSpPr/>
          <p:nvPr/>
        </p:nvSpPr>
        <p:spPr>
          <a:xfrm>
            <a:off x="379532" y="4205964"/>
            <a:ext cx="2602047" cy="12999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/>
                <a:solidFill>
                  <a:srgbClr val="DAA24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Продвижение бренда работодателя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FD7508C-B297-2433-70E3-3A194F7B388A}"/>
              </a:ext>
            </a:extLst>
          </p:cNvPr>
          <p:cNvSpPr/>
          <p:nvPr/>
        </p:nvSpPr>
        <p:spPr>
          <a:xfrm>
            <a:off x="3132714" y="4205962"/>
            <a:ext cx="2765581" cy="129999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Создание/пополнение баз данных молодых кандидатов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5482498-B594-A49E-23E8-DDA33F40063E}"/>
              </a:ext>
            </a:extLst>
          </p:cNvPr>
          <p:cNvSpPr/>
          <p:nvPr/>
        </p:nvSpPr>
        <p:spPr>
          <a:xfrm>
            <a:off x="6049431" y="4230408"/>
            <a:ext cx="2876367" cy="1275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/>
                <a:solidFill>
                  <a:srgbClr val="DAA24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Повышение информационного шума вокруг компании-работодателя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18E46C40-4165-93C7-2C37-AA589C1E2A1D}"/>
              </a:ext>
            </a:extLst>
          </p:cNvPr>
          <p:cNvSpPr/>
          <p:nvPr/>
        </p:nvSpPr>
        <p:spPr>
          <a:xfrm>
            <a:off x="9076934" y="4230408"/>
            <a:ext cx="2876367" cy="12755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Совместные практико-ориентированные проекты</a:t>
            </a:r>
          </a:p>
        </p:txBody>
      </p:sp>
    </p:spTree>
    <p:extLst>
      <p:ext uri="{BB962C8B-B14F-4D97-AF65-F5344CB8AC3E}">
        <p14:creationId xmlns:p14="http://schemas.microsoft.com/office/powerpoint/2010/main" val="1328776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AA216B-CC52-43E4-3737-6C1E7E435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455" y="97549"/>
            <a:ext cx="10245090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b="1" dirty="0">
                <a:ln w="0"/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Cambria" panose="02040503050406030204" pitchFamily="18" charset="0"/>
                <a:cs typeface="Leelawadee UI Semilight" panose="020B0402040204020203" pitchFamily="34" charset="-34"/>
              </a:rPr>
              <a:t>СОТРУДНИЧЕСТВО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dirty="0">
                <a:ln w="0"/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Cambria" panose="02040503050406030204" pitchFamily="18" charset="0"/>
                <a:cs typeface="Leelawadee UI Semilight" panose="020B0402040204020203" pitchFamily="34" charset="-34"/>
              </a:rPr>
              <a:t>С НАМИ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5C2EB5A-9F00-B9C4-19B5-C12ECEC45A44}"/>
              </a:ext>
            </a:extLst>
          </p:cNvPr>
          <p:cNvSpPr txBox="1"/>
          <p:nvPr/>
        </p:nvSpPr>
        <p:spPr>
          <a:xfrm>
            <a:off x="4474030" y="1673281"/>
            <a:ext cx="7210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Руководитель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Центра карьеры Горского ГАУ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7DC07DA-52DE-4025-0CF9-B936588273C3}"/>
              </a:ext>
            </a:extLst>
          </p:cNvPr>
          <p:cNvSpPr txBox="1"/>
          <p:nvPr/>
        </p:nvSpPr>
        <p:spPr>
          <a:xfrm>
            <a:off x="4474030" y="2963021"/>
            <a:ext cx="27758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chemeClr val="bg2">
                    <a:lumMod val="25000"/>
                  </a:schemeClr>
                </a:solidFill>
              </a:rPr>
              <a:t>+7 (918) 830-49-49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DB13D81-F417-AB26-4FBF-10AE14AE31D2}"/>
              </a:ext>
            </a:extLst>
          </p:cNvPr>
          <p:cNvSpPr txBox="1"/>
          <p:nvPr/>
        </p:nvSpPr>
        <p:spPr>
          <a:xfrm>
            <a:off x="4474030" y="3356937"/>
            <a:ext cx="28847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400" i="1" dirty="0" smtClean="0">
                <a:solidFill>
                  <a:schemeClr val="bg2">
                    <a:lumMod val="25000"/>
                  </a:schemeClr>
                </a:solidFill>
              </a:rPr>
              <a:t>nonatuaeva@mail.ru</a:t>
            </a:r>
            <a:endParaRPr lang="ru-RU" sz="2400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29716BE-42AB-386B-E697-D318A89B3CE4}"/>
              </a:ext>
            </a:extLst>
          </p:cNvPr>
          <p:cNvSpPr txBox="1"/>
          <p:nvPr/>
        </p:nvSpPr>
        <p:spPr>
          <a:xfrm>
            <a:off x="704850" y="5096459"/>
            <a:ext cx="90781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Поможем вам: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С подбором кадров  и загрузкой вакансий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В организации совместных событий внутри ВУЗа и на вашей площадке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Познакомим с лучшими студентами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59625C47-063F-3582-1715-54F243E4E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1596703"/>
            <a:ext cx="3139052" cy="313905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9E4C851-C8FC-BDD9-5F29-41F516733C5F}"/>
              </a:ext>
            </a:extLst>
          </p:cNvPr>
          <p:cNvSpPr txBox="1"/>
          <p:nvPr/>
        </p:nvSpPr>
        <p:spPr>
          <a:xfrm>
            <a:off x="4474030" y="2439801"/>
            <a:ext cx="40821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Контактные данные</a:t>
            </a:r>
            <a:endParaRPr lang="ru-RU" sz="28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5E22D4F-AEC7-F75D-4073-DAC219210488}"/>
              </a:ext>
            </a:extLst>
          </p:cNvPr>
          <p:cNvSpPr txBox="1"/>
          <p:nvPr/>
        </p:nvSpPr>
        <p:spPr>
          <a:xfrm>
            <a:off x="9538855" y="3899971"/>
            <a:ext cx="20949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МЫ В </a:t>
            </a:r>
            <a:r>
              <a:rPr lang="ru-RU" sz="1400" b="1" dirty="0" err="1"/>
              <a:t>СОЦ.СЕТЯХ</a:t>
            </a:r>
            <a:r>
              <a:rPr lang="ru-RU" sz="1400" b="1" dirty="0"/>
              <a:t>:</a:t>
            </a:r>
          </a:p>
        </p:txBody>
      </p:sp>
      <p:pic>
        <p:nvPicPr>
          <p:cNvPr id="20" name="Рисунок 19">
            <a:hlinkClick r:id="rId3"/>
            <a:extLst>
              <a:ext uri="{FF2B5EF4-FFF2-40B4-BE49-F238E27FC236}">
                <a16:creationId xmlns:a16="http://schemas.microsoft.com/office/drawing/2014/main" xmlns="" id="{D1C3F722-FE55-49B6-C7AC-F9A74C00B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0210" y="5160812"/>
            <a:ext cx="394433" cy="307777"/>
          </a:xfrm>
          <a:prstGeom prst="rect">
            <a:avLst/>
          </a:prstGeom>
        </p:spPr>
      </p:pic>
      <p:pic>
        <p:nvPicPr>
          <p:cNvPr id="24" name="Рисунок 23">
            <a:hlinkClick r:id="rId3"/>
            <a:extLst>
              <a:ext uri="{FF2B5EF4-FFF2-40B4-BE49-F238E27FC236}">
                <a16:creationId xmlns:a16="http://schemas.microsoft.com/office/drawing/2014/main" xmlns="" id="{A5A1BFD6-0E8A-041E-37D5-4E1C48BB67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8545" y="5160811"/>
            <a:ext cx="307778" cy="307778"/>
          </a:xfrm>
          <a:prstGeom prst="rect">
            <a:avLst/>
          </a:prstGeom>
        </p:spPr>
      </p:pic>
      <p:pic>
        <p:nvPicPr>
          <p:cNvPr id="28" name="Рисунок 27">
            <a:hlinkClick r:id="rId6"/>
            <a:extLst>
              <a:ext uri="{FF2B5EF4-FFF2-40B4-BE49-F238E27FC236}">
                <a16:creationId xmlns:a16="http://schemas.microsoft.com/office/drawing/2014/main" xmlns="" id="{C76450D8-0DBE-D172-8C01-E1AF15CD00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04236" y="4416149"/>
            <a:ext cx="313479" cy="31347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3DAA48AF-5104-F4D7-9188-9AD6515BA4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51913" y="4860037"/>
            <a:ext cx="649362" cy="64936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604728DB-CFAD-0483-14A6-4FA53FC138F2}"/>
              </a:ext>
            </a:extLst>
          </p:cNvPr>
          <p:cNvSpPr txBox="1"/>
          <p:nvPr/>
        </p:nvSpPr>
        <p:spPr>
          <a:xfrm>
            <a:off x="9782978" y="5628252"/>
            <a:ext cx="20985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000" b="1"/>
            </a:lvl1pPr>
          </a:lstStyle>
          <a:p>
            <a:r>
              <a:rPr lang="ru-RU" sz="1200" dirty="0"/>
              <a:t>ЦЕНТР КАРЬЕРЫ </a:t>
            </a:r>
          </a:p>
          <a:p>
            <a:r>
              <a:rPr lang="ru-RU" sz="1200" dirty="0"/>
              <a:t>НА </a:t>
            </a:r>
            <a:r>
              <a:rPr lang="ru-RU" sz="1200" dirty="0" err="1" smtClean="0"/>
              <a:t>ФАКУЛЬТЕТУСе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10822053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364</Words>
  <Application>Microsoft Office PowerPoint</Application>
  <PresentationFormat>Произвольный</PresentationFormat>
  <Paragraphs>77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СОТРУДНИЧЕСТВО С НАМИ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Феруза Аркаева</dc:creator>
  <cp:lastModifiedBy>хубаев</cp:lastModifiedBy>
  <cp:revision>24</cp:revision>
  <dcterms:created xsi:type="dcterms:W3CDTF">2023-05-16T14:18:34Z</dcterms:created>
  <dcterms:modified xsi:type="dcterms:W3CDTF">2024-09-12T10:40:05Z</dcterms:modified>
</cp:coreProperties>
</file>